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65" r:id="rId6"/>
    <p:sldId id="259" r:id="rId7"/>
    <p:sldId id="260" r:id="rId8"/>
    <p:sldId id="261" r:id="rId9"/>
    <p:sldId id="262" r:id="rId10"/>
    <p:sldId id="263"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96DFF08F-DC6B-4601-B491-B0F83F6DD2DA}" type="datetimeFigureOut">
              <a:rPr lang="en-US" dirty="0"/>
              <a:t>11/16/2016</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11/16/2016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dirty="0"/>
              <a:pPr/>
              <a:t>11/16/2016</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11/16/2016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11/16/2016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11/16/2016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11/16/2016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dirty="0"/>
              <a:pPr/>
              <a:t>11/16/2016</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cap="none" dirty="0" smtClean="0"/>
              <a:t>Finding the Right Fit</a:t>
            </a:r>
            <a:endParaRPr lang="en-US" cap="none" dirty="0"/>
          </a:p>
        </p:txBody>
      </p:sp>
      <p:sp>
        <p:nvSpPr>
          <p:cNvPr id="3" name="Subtitle 2"/>
          <p:cNvSpPr>
            <a:spLocks noGrp="1"/>
          </p:cNvSpPr>
          <p:nvPr>
            <p:ph type="subTitle" idx="1"/>
          </p:nvPr>
        </p:nvSpPr>
        <p:spPr/>
        <p:txBody>
          <a:bodyPr/>
          <a:lstStyle/>
          <a:p>
            <a:r>
              <a:rPr lang="en-US" dirty="0" smtClean="0"/>
              <a:t>By Melanie Griffin, Richland Library Personnel Office</a:t>
            </a:r>
            <a:endParaRPr lang="en-US" dirty="0"/>
          </a:p>
        </p:txBody>
      </p:sp>
    </p:spTree>
    <p:extLst>
      <p:ext uri="{BB962C8B-B14F-4D97-AF65-F5344CB8AC3E}">
        <p14:creationId xmlns:p14="http://schemas.microsoft.com/office/powerpoint/2010/main" val="352752173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should ask</a:t>
            </a:r>
            <a:endParaRPr lang="en-US" dirty="0"/>
          </a:p>
        </p:txBody>
      </p:sp>
      <p:sp>
        <p:nvSpPr>
          <p:cNvPr id="3" name="Content Placeholder 2"/>
          <p:cNvSpPr>
            <a:spLocks noGrp="1"/>
          </p:cNvSpPr>
          <p:nvPr>
            <p:ph idx="1"/>
          </p:nvPr>
        </p:nvSpPr>
        <p:spPr/>
        <p:txBody>
          <a:bodyPr/>
          <a:lstStyle/>
          <a:p>
            <a:r>
              <a:rPr lang="en-US" dirty="0" smtClean="0"/>
              <a:t>Open – ended questions that give the interviewee a chance to expand upon an experience that will enlighten you about their previous work</a:t>
            </a:r>
          </a:p>
          <a:p>
            <a:r>
              <a:rPr lang="en-US" dirty="0" smtClean="0"/>
              <a:t>Example: “How did you solve a problem in a teamwork situation in your last job?” </a:t>
            </a:r>
          </a:p>
          <a:p>
            <a:r>
              <a:rPr lang="en-US" dirty="0" smtClean="0"/>
              <a:t>Don’t be afraid to ask clichés, but don’t be surprised if you get clichés back. </a:t>
            </a:r>
          </a:p>
          <a:p>
            <a:endParaRPr lang="en-US" dirty="0" smtClean="0"/>
          </a:p>
          <a:p>
            <a:pPr lvl="1"/>
            <a:endParaRPr lang="en-US" dirty="0"/>
          </a:p>
        </p:txBody>
      </p:sp>
    </p:spTree>
    <p:extLst>
      <p:ext uri="{BB962C8B-B14F-4D97-AF65-F5344CB8AC3E}">
        <p14:creationId xmlns:p14="http://schemas.microsoft.com/office/powerpoint/2010/main" val="21277977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snoop or not to snoop?</a:t>
            </a:r>
            <a:endParaRPr lang="en-US" dirty="0"/>
          </a:p>
        </p:txBody>
      </p:sp>
      <p:sp>
        <p:nvSpPr>
          <p:cNvPr id="3" name="Content Placeholder 2"/>
          <p:cNvSpPr>
            <a:spLocks noGrp="1"/>
          </p:cNvSpPr>
          <p:nvPr>
            <p:ph idx="1"/>
          </p:nvPr>
        </p:nvSpPr>
        <p:spPr>
          <a:xfrm>
            <a:off x="386080" y="2011680"/>
            <a:ext cx="11419839" cy="4998720"/>
          </a:xfrm>
        </p:spPr>
        <p:txBody>
          <a:bodyPr>
            <a:normAutofit/>
          </a:bodyPr>
          <a:lstStyle/>
          <a:p>
            <a:r>
              <a:rPr lang="en-US" dirty="0" smtClean="0"/>
              <a:t>Short answer: no.</a:t>
            </a:r>
          </a:p>
          <a:p>
            <a:r>
              <a:rPr lang="en-US" dirty="0" smtClean="0"/>
              <a:t>Longer answer: do not look up any job applicant’s social media presence at any stage of the hiring process unless they contact you in that way (such as if you accept applications through LinkedIn) </a:t>
            </a:r>
          </a:p>
          <a:p>
            <a:r>
              <a:rPr lang="en-US" dirty="0" smtClean="0"/>
              <a:t>Even then, only look at what they sent as part of their application.</a:t>
            </a:r>
          </a:p>
          <a:p>
            <a:r>
              <a:rPr lang="en-US" dirty="0" smtClean="0"/>
              <a:t>Anything else could be considered discrimination! People’s race, age, weight, religious and political affiliations, and many other things are too visible on their social media pages for you to claim that you did not see them and did not discriminate against that certain aspect if they are not hired. </a:t>
            </a:r>
          </a:p>
          <a:p>
            <a:r>
              <a:rPr lang="en-US" dirty="0" smtClean="0"/>
              <a:t>Getting someone else to do it for you is technically legal but very dicey. Don’t chance it. </a:t>
            </a:r>
          </a:p>
          <a:p>
            <a:r>
              <a:rPr lang="en-US" dirty="0" smtClean="0"/>
              <a:t>Social media and privacy laws are too new and evolving to have any concrete way to definitively prove non-discrimination, so stick to your own hiring system only for information. </a:t>
            </a:r>
          </a:p>
        </p:txBody>
      </p:sp>
    </p:spTree>
    <p:extLst>
      <p:ext uri="{BB962C8B-B14F-4D97-AF65-F5344CB8AC3E}">
        <p14:creationId xmlns:p14="http://schemas.microsoft.com/office/powerpoint/2010/main" val="4267502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Confirm awesomeness: </a:t>
            </a:r>
            <a:r>
              <a:rPr lang="en-US" dirty="0" err="1" smtClean="0"/>
              <a:t>theirS</a:t>
            </a:r>
            <a:endParaRPr lang="en-US" dirty="0"/>
          </a:p>
        </p:txBody>
      </p:sp>
      <p:sp>
        <p:nvSpPr>
          <p:cNvPr id="3" name="Content Placeholder 2"/>
          <p:cNvSpPr>
            <a:spLocks noGrp="1"/>
          </p:cNvSpPr>
          <p:nvPr>
            <p:ph idx="1"/>
          </p:nvPr>
        </p:nvSpPr>
        <p:spPr/>
        <p:txBody>
          <a:bodyPr/>
          <a:lstStyle/>
          <a:p>
            <a:r>
              <a:rPr lang="en-US" dirty="0" smtClean="0"/>
              <a:t>In an ideal world, each interview candidate would be able to spend a couple hours at your library not only answering questions about their previous employment and skill sets but to meet various people and see if they will fit into your library’s culture. </a:t>
            </a:r>
          </a:p>
          <a:p>
            <a:r>
              <a:rPr lang="en-US" dirty="0" smtClean="0"/>
              <a:t>For the short of time, articulating your library’s culture, goals, and mission statement throughout the process (so that your ultimate pick hears them several different ways and applications) is key.</a:t>
            </a:r>
          </a:p>
          <a:p>
            <a:r>
              <a:rPr lang="en-US" dirty="0" smtClean="0"/>
              <a:t>So is reading body language during not just the interview but the hiring notification and the first few days of work. </a:t>
            </a:r>
          </a:p>
          <a:p>
            <a:r>
              <a:rPr lang="en-US" dirty="0" smtClean="0"/>
              <a:t>Make sure to check the references listed on application before the ultimate hire. This will be your last defense against any red flags that might’ve come up.  </a:t>
            </a:r>
          </a:p>
        </p:txBody>
      </p:sp>
    </p:spTree>
    <p:extLst>
      <p:ext uri="{BB962C8B-B14F-4D97-AF65-F5344CB8AC3E}">
        <p14:creationId xmlns:p14="http://schemas.microsoft.com/office/powerpoint/2010/main" val="1390718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Confirm awesomeness: yours</a:t>
            </a:r>
            <a:endParaRPr lang="en-US" dirty="0"/>
          </a:p>
        </p:txBody>
      </p:sp>
      <p:sp>
        <p:nvSpPr>
          <p:cNvPr id="3" name="Content Placeholder 2"/>
          <p:cNvSpPr>
            <a:spLocks noGrp="1"/>
          </p:cNvSpPr>
          <p:nvPr>
            <p:ph idx="1"/>
          </p:nvPr>
        </p:nvSpPr>
        <p:spPr/>
        <p:txBody>
          <a:bodyPr/>
          <a:lstStyle/>
          <a:p>
            <a:r>
              <a:rPr lang="en-US" dirty="0" smtClean="0"/>
              <a:t>Again, keep HR in the loop the whole time. That way your hire decision is not a surprise and they will be ready to act when you are. </a:t>
            </a:r>
          </a:p>
          <a:p>
            <a:r>
              <a:rPr lang="en-US" dirty="0" smtClean="0"/>
              <a:t>Have a definite start date in mind that lets the new hire give whatever notice they need to at their current position. Also keep in mind that many HR departments need you to start someone at the beginning of a payroll cycle; if you’re not sure when that is, they’ll be happy to let you know. </a:t>
            </a:r>
          </a:p>
          <a:p>
            <a:r>
              <a:rPr lang="en-US" dirty="0" smtClean="0"/>
              <a:t>Keep your copious notes on all of the interview candidates you talked with. If your HR department keeps those records, give them copies so that both you and they can remember anyone especially good or especially bad if they apply again. </a:t>
            </a:r>
          </a:p>
          <a:p>
            <a:r>
              <a:rPr lang="en-US" dirty="0" smtClean="0"/>
              <a:t>Don’t be afraid to speak up when something or someone is not working as you thought they would. </a:t>
            </a:r>
            <a:endParaRPr lang="en-US" dirty="0"/>
          </a:p>
        </p:txBody>
      </p:sp>
    </p:spTree>
    <p:extLst>
      <p:ext uri="{BB962C8B-B14F-4D97-AF65-F5344CB8AC3E}">
        <p14:creationId xmlns:p14="http://schemas.microsoft.com/office/powerpoint/2010/main" val="10370093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a:t>
            </a:r>
            <a:endParaRPr lang="en-US" dirty="0"/>
          </a:p>
        </p:txBody>
      </p:sp>
      <p:sp>
        <p:nvSpPr>
          <p:cNvPr id="3" name="Content Placeholder 2"/>
          <p:cNvSpPr>
            <a:spLocks noGrp="1"/>
          </p:cNvSpPr>
          <p:nvPr>
            <p:ph idx="1"/>
          </p:nvPr>
        </p:nvSpPr>
        <p:spPr/>
        <p:txBody>
          <a:bodyPr/>
          <a:lstStyle/>
          <a:p>
            <a:r>
              <a:rPr lang="en-US" dirty="0" smtClean="0"/>
              <a:t>Your turn! </a:t>
            </a:r>
            <a:endParaRPr lang="en-US" dirty="0"/>
          </a:p>
        </p:txBody>
      </p:sp>
    </p:spTree>
    <p:extLst>
      <p:ext uri="{BB962C8B-B14F-4D97-AF65-F5344CB8AC3E}">
        <p14:creationId xmlns:p14="http://schemas.microsoft.com/office/powerpoint/2010/main" val="26072956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International Public Management Association for Human Resources: Interview Guide, 5</a:t>
            </a:r>
            <a:r>
              <a:rPr lang="en-US" baseline="30000" dirty="0" smtClean="0"/>
              <a:t>th</a:t>
            </a:r>
            <a:r>
              <a:rPr lang="en-US" dirty="0" smtClean="0"/>
              <a:t> Edition </a:t>
            </a:r>
          </a:p>
          <a:p>
            <a:r>
              <a:rPr lang="en-US" dirty="0" smtClean="0"/>
              <a:t>Human Resource Management in Local Government: An Essential Guide, 2</a:t>
            </a:r>
            <a:r>
              <a:rPr lang="en-US" baseline="30000" dirty="0" smtClean="0"/>
              <a:t>nd</a:t>
            </a:r>
            <a:r>
              <a:rPr lang="en-US" dirty="0" smtClean="0"/>
              <a:t> Edition</a:t>
            </a:r>
          </a:p>
          <a:p>
            <a:r>
              <a:rPr lang="en-US" dirty="0" smtClean="0"/>
              <a:t>Public Library Association’s Staffing for Results: A Guide to Working Smarter</a:t>
            </a:r>
          </a:p>
          <a:p>
            <a:r>
              <a:rPr lang="en-US" dirty="0" smtClean="0"/>
              <a:t>Neal-Schuman Directory of Public Library Job Descriptions</a:t>
            </a:r>
          </a:p>
          <a:p>
            <a:r>
              <a:rPr lang="en-US" dirty="0" smtClean="0"/>
              <a:t>Society of Human Resources Management</a:t>
            </a:r>
          </a:p>
          <a:p>
            <a:r>
              <a:rPr lang="en-US" dirty="0" smtClean="0"/>
              <a:t>HR Magazine/website </a:t>
            </a:r>
          </a:p>
        </p:txBody>
      </p:sp>
    </p:spTree>
    <p:extLst>
      <p:ext uri="{BB962C8B-B14F-4D97-AF65-F5344CB8AC3E}">
        <p14:creationId xmlns:p14="http://schemas.microsoft.com/office/powerpoint/2010/main" val="3097399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Melanie Griffin</a:t>
            </a:r>
          </a:p>
          <a:p>
            <a:r>
              <a:rPr lang="en-US" dirty="0" smtClean="0"/>
              <a:t>Richland Library Human Resources</a:t>
            </a:r>
          </a:p>
          <a:p>
            <a:r>
              <a:rPr lang="en-US" dirty="0" smtClean="0"/>
              <a:t>mgriffin@richlandlibrary.com</a:t>
            </a:r>
            <a:endParaRPr lang="en-US" dirty="0"/>
          </a:p>
        </p:txBody>
      </p:sp>
    </p:spTree>
    <p:extLst>
      <p:ext uri="{BB962C8B-B14F-4D97-AF65-F5344CB8AC3E}">
        <p14:creationId xmlns:p14="http://schemas.microsoft.com/office/powerpoint/2010/main" val="3475081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lnSpcReduction="10000"/>
          </a:bodyPr>
          <a:lstStyle/>
          <a:p>
            <a:r>
              <a:rPr lang="en-US" dirty="0" smtClean="0"/>
              <a:t>Legal disclaimer(s)</a:t>
            </a:r>
          </a:p>
          <a:p>
            <a:r>
              <a:rPr lang="en-US" dirty="0" smtClean="0"/>
              <a:t>How to make your HR office love you</a:t>
            </a:r>
          </a:p>
          <a:p>
            <a:r>
              <a:rPr lang="en-US" dirty="0" smtClean="0"/>
              <a:t>What you can’t ask</a:t>
            </a:r>
          </a:p>
          <a:p>
            <a:r>
              <a:rPr lang="en-US" dirty="0" smtClean="0"/>
              <a:t>What you can ask</a:t>
            </a:r>
          </a:p>
          <a:p>
            <a:r>
              <a:rPr lang="en-US" dirty="0" smtClean="0"/>
              <a:t>What you should ask</a:t>
            </a:r>
          </a:p>
          <a:p>
            <a:r>
              <a:rPr lang="en-US" dirty="0" smtClean="0"/>
              <a:t>To snoop or not to snoop? </a:t>
            </a:r>
          </a:p>
          <a:p>
            <a:r>
              <a:rPr lang="en-US" dirty="0" smtClean="0"/>
              <a:t>Confirm the awesomeness of both of you</a:t>
            </a:r>
          </a:p>
          <a:p>
            <a:r>
              <a:rPr lang="en-US" dirty="0" smtClean="0"/>
              <a:t>Practice! </a:t>
            </a:r>
          </a:p>
          <a:p>
            <a:r>
              <a:rPr lang="en-US" smtClean="0"/>
              <a:t>Resources/Questions</a:t>
            </a:r>
            <a:endParaRPr lang="en-US" dirty="0"/>
          </a:p>
        </p:txBody>
      </p:sp>
    </p:spTree>
    <p:extLst>
      <p:ext uri="{BB962C8B-B14F-4D97-AF65-F5344CB8AC3E}">
        <p14:creationId xmlns:p14="http://schemas.microsoft.com/office/powerpoint/2010/main" val="33401466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3239" y="284176"/>
            <a:ext cx="9784080" cy="1508760"/>
          </a:xfrm>
        </p:spPr>
        <p:txBody>
          <a:bodyPr/>
          <a:lstStyle/>
          <a:p>
            <a:r>
              <a:rPr lang="en-US" dirty="0" smtClean="0"/>
              <a:t>Legal disclaimer(s)</a:t>
            </a:r>
            <a:endParaRPr lang="en-US" dirty="0"/>
          </a:p>
        </p:txBody>
      </p:sp>
      <p:sp>
        <p:nvSpPr>
          <p:cNvPr id="3" name="Content Placeholder 2"/>
          <p:cNvSpPr>
            <a:spLocks noGrp="1"/>
          </p:cNvSpPr>
          <p:nvPr>
            <p:ph idx="1"/>
          </p:nvPr>
        </p:nvSpPr>
        <p:spPr/>
        <p:txBody>
          <a:bodyPr/>
          <a:lstStyle/>
          <a:p>
            <a:r>
              <a:rPr lang="en-US" dirty="0" smtClean="0"/>
              <a:t>I’m not a lawyer. I do work with employment laws in the state of South Carolina, but that does not make this presentation legal advice. </a:t>
            </a:r>
          </a:p>
          <a:p>
            <a:r>
              <a:rPr lang="en-US" dirty="0" smtClean="0"/>
              <a:t>Please run your specific employment legality concerns by a person who is licensed to practice employment law in SC before taking action!  </a:t>
            </a:r>
          </a:p>
          <a:p>
            <a:r>
              <a:rPr lang="en-US" dirty="0" smtClean="0"/>
              <a:t>Have this disclaimer clearly visible on your applications, application systems, and any other extra documents/websites your library uses:</a:t>
            </a:r>
          </a:p>
          <a:p>
            <a:pPr lvl="1"/>
            <a:endParaRPr lang="en-US" dirty="0"/>
          </a:p>
          <a:p>
            <a:pPr lvl="1"/>
            <a:r>
              <a:rPr lang="en-US" dirty="0"/>
              <a:t>“It is the practice of </a:t>
            </a:r>
            <a:r>
              <a:rPr lang="en-US" dirty="0" smtClean="0"/>
              <a:t>[name of library] </a:t>
            </a:r>
            <a:r>
              <a:rPr lang="en-US" dirty="0"/>
              <a:t>to recruit, hire, train, and promote employees without discrimination because of race, religion, color, political affiliation, physical disability, national origin, sex, genetic information, or age, except where age or sex is a bona fide occupational qualification.”</a:t>
            </a:r>
          </a:p>
          <a:p>
            <a:pPr lvl="1"/>
            <a:endParaRPr lang="en-US" dirty="0"/>
          </a:p>
        </p:txBody>
      </p:sp>
    </p:spTree>
    <p:extLst>
      <p:ext uri="{BB962C8B-B14F-4D97-AF65-F5344CB8AC3E}">
        <p14:creationId xmlns:p14="http://schemas.microsoft.com/office/powerpoint/2010/main" val="17723269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make your </a:t>
            </a:r>
            <a:r>
              <a:rPr lang="en-US" dirty="0" err="1" smtClean="0"/>
              <a:t>hr</a:t>
            </a:r>
            <a:r>
              <a:rPr lang="en-US" dirty="0" smtClean="0"/>
              <a:t> office love you</a:t>
            </a:r>
            <a:endParaRPr lang="en-US" dirty="0"/>
          </a:p>
        </p:txBody>
      </p:sp>
      <p:sp>
        <p:nvSpPr>
          <p:cNvPr id="3" name="Content Placeholder 2"/>
          <p:cNvSpPr>
            <a:spLocks noGrp="1"/>
          </p:cNvSpPr>
          <p:nvPr>
            <p:ph idx="1"/>
          </p:nvPr>
        </p:nvSpPr>
        <p:spPr>
          <a:xfrm>
            <a:off x="1202919" y="2011680"/>
            <a:ext cx="9784080" cy="4846320"/>
          </a:xfrm>
        </p:spPr>
        <p:txBody>
          <a:bodyPr>
            <a:normAutofit fontScale="92500"/>
          </a:bodyPr>
          <a:lstStyle/>
          <a:p>
            <a:r>
              <a:rPr lang="en-US" dirty="0" smtClean="0"/>
              <a:t>BE PREPARED. </a:t>
            </a:r>
          </a:p>
          <a:p>
            <a:r>
              <a:rPr lang="en-US" dirty="0" smtClean="0"/>
              <a:t>Whatever your hiring practice, make sure you know what you need before you go looking for it. </a:t>
            </a:r>
          </a:p>
          <a:p>
            <a:r>
              <a:rPr lang="en-US" dirty="0" smtClean="0"/>
              <a:t>Go over the job description of the job you are hiring for before you post it for any sort of applications (internal or external). </a:t>
            </a:r>
          </a:p>
          <a:p>
            <a:r>
              <a:rPr lang="en-US" dirty="0" smtClean="0"/>
              <a:t>Go over the entire hiring process with whoever is in charge of overseeing the technical parts. </a:t>
            </a:r>
          </a:p>
          <a:p>
            <a:r>
              <a:rPr lang="en-US" dirty="0" smtClean="0"/>
              <a:t>Research the best places to advertise the position where you will get the best targeted audience. (i.e. LinkedIn, SLIS </a:t>
            </a:r>
            <a:r>
              <a:rPr lang="en-US" dirty="0" err="1" smtClean="0"/>
              <a:t>listsrv</a:t>
            </a:r>
            <a:r>
              <a:rPr lang="en-US" dirty="0" smtClean="0"/>
              <a:t>, etc.) </a:t>
            </a:r>
          </a:p>
          <a:p>
            <a:r>
              <a:rPr lang="en-US" dirty="0" smtClean="0"/>
              <a:t>Know what you are looking for in applicants before you start receiving any so you can narrow down as they come in. </a:t>
            </a:r>
          </a:p>
          <a:p>
            <a:r>
              <a:rPr lang="en-US" dirty="0" smtClean="0"/>
              <a:t>Before the job opening is posted, set aside a specific schedule for when you will look at the applications and make your interview decisions after the job opening is closed. </a:t>
            </a:r>
            <a:endParaRPr lang="en-US" dirty="0"/>
          </a:p>
        </p:txBody>
      </p:sp>
    </p:spTree>
    <p:extLst>
      <p:ext uri="{BB962C8B-B14F-4D97-AF65-F5344CB8AC3E}">
        <p14:creationId xmlns:p14="http://schemas.microsoft.com/office/powerpoint/2010/main" val="283015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 prepared (remix)</a:t>
            </a:r>
            <a:endParaRPr lang="en-US" dirty="0"/>
          </a:p>
        </p:txBody>
      </p:sp>
      <p:sp>
        <p:nvSpPr>
          <p:cNvPr id="3" name="Content Placeholder 2"/>
          <p:cNvSpPr>
            <a:spLocks noGrp="1"/>
          </p:cNvSpPr>
          <p:nvPr>
            <p:ph idx="1"/>
          </p:nvPr>
        </p:nvSpPr>
        <p:spPr>
          <a:xfrm>
            <a:off x="751840" y="2011680"/>
            <a:ext cx="10667999" cy="4846320"/>
          </a:xfrm>
        </p:spPr>
        <p:txBody>
          <a:bodyPr>
            <a:normAutofit/>
          </a:bodyPr>
          <a:lstStyle/>
          <a:p>
            <a:r>
              <a:rPr lang="en-US" dirty="0" smtClean="0"/>
              <a:t>Know how the interview process is set up (one-on-one, panel, series?) and prepare for things to not go as planned.</a:t>
            </a:r>
          </a:p>
          <a:p>
            <a:r>
              <a:rPr lang="en-US" dirty="0" smtClean="0"/>
              <a:t>If at all possible, avoid interview committees where each person has equal veto power. 1 direct manager, 1 senior coworker, and 1 second-level manager is the ideal mix. </a:t>
            </a:r>
          </a:p>
          <a:p>
            <a:r>
              <a:rPr lang="en-US" dirty="0" smtClean="0"/>
              <a:t>Take copious notes from the time you begin reviewing applicants to the time you hire someone.</a:t>
            </a:r>
          </a:p>
          <a:p>
            <a:r>
              <a:rPr lang="en-US" dirty="0" smtClean="0"/>
              <a:t>Have alternate interview candidates ready – a 1:1 ratio is ideal, especially for higher level positions and positions that require major life changes for the candidates such as relocation.</a:t>
            </a:r>
          </a:p>
          <a:p>
            <a:r>
              <a:rPr lang="en-US" dirty="0" smtClean="0"/>
              <a:t>If HR will be handling the final technical concerns such as approving the candidate in an electronic system or doing the final call for hiring, keep them updated about each step in your process. </a:t>
            </a:r>
            <a:endParaRPr lang="en-US" dirty="0"/>
          </a:p>
        </p:txBody>
      </p:sp>
    </p:spTree>
    <p:extLst>
      <p:ext uri="{BB962C8B-B14F-4D97-AF65-F5344CB8AC3E}">
        <p14:creationId xmlns:p14="http://schemas.microsoft.com/office/powerpoint/2010/main" val="11831085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can’t ask</a:t>
            </a:r>
            <a:endParaRPr lang="en-US" dirty="0"/>
          </a:p>
        </p:txBody>
      </p:sp>
      <p:sp>
        <p:nvSpPr>
          <p:cNvPr id="3" name="Content Placeholder 2"/>
          <p:cNvSpPr>
            <a:spLocks noGrp="1"/>
          </p:cNvSpPr>
          <p:nvPr>
            <p:ph idx="1"/>
          </p:nvPr>
        </p:nvSpPr>
        <p:spPr>
          <a:xfrm>
            <a:off x="875779" y="2036776"/>
            <a:ext cx="10438359" cy="4424984"/>
          </a:xfrm>
        </p:spPr>
        <p:txBody>
          <a:bodyPr>
            <a:normAutofit fontScale="92500" lnSpcReduction="10000"/>
          </a:bodyPr>
          <a:lstStyle/>
          <a:p>
            <a:r>
              <a:rPr lang="en-US" dirty="0" smtClean="0"/>
              <a:t>Personal questions that have no bearing on job requirements and as such may be considered discriminating</a:t>
            </a:r>
          </a:p>
          <a:p>
            <a:pPr lvl="1"/>
            <a:r>
              <a:rPr lang="en-US" dirty="0" smtClean="0"/>
              <a:t>Ex.: Are you married? </a:t>
            </a:r>
          </a:p>
          <a:p>
            <a:pPr lvl="1"/>
            <a:r>
              <a:rPr lang="en-US" dirty="0" smtClean="0"/>
              <a:t>Are you pregnant? </a:t>
            </a:r>
          </a:p>
          <a:p>
            <a:pPr lvl="1"/>
            <a:r>
              <a:rPr lang="en-US" dirty="0" smtClean="0"/>
              <a:t>Do you have a car?</a:t>
            </a:r>
          </a:p>
          <a:p>
            <a:pPr lvl="1"/>
            <a:r>
              <a:rPr lang="en-US" dirty="0" smtClean="0"/>
              <a:t>How much do you weigh? </a:t>
            </a:r>
          </a:p>
          <a:p>
            <a:r>
              <a:rPr lang="en-US" dirty="0" smtClean="0"/>
              <a:t>National origin, religion, race, or gender</a:t>
            </a:r>
          </a:p>
          <a:p>
            <a:pPr lvl="1"/>
            <a:r>
              <a:rPr lang="en-US" dirty="0" smtClean="0"/>
              <a:t>Ex.: Are you a U.S. citizen?</a:t>
            </a:r>
          </a:p>
          <a:p>
            <a:pPr lvl="1"/>
            <a:r>
              <a:rPr lang="en-US" dirty="0" smtClean="0"/>
              <a:t>What is your race?</a:t>
            </a:r>
          </a:p>
          <a:p>
            <a:pPr lvl="1"/>
            <a:r>
              <a:rPr lang="en-US" dirty="0" smtClean="0"/>
              <a:t>What church do you attend?</a:t>
            </a:r>
          </a:p>
          <a:p>
            <a:pPr lvl="1"/>
            <a:r>
              <a:rPr lang="en-US" dirty="0" smtClean="0"/>
              <a:t>Would you like to be addressed as Ms., Mr., or Miss? </a:t>
            </a:r>
          </a:p>
          <a:p>
            <a:r>
              <a:rPr lang="en-US" dirty="0" smtClean="0"/>
              <a:t>Age</a:t>
            </a:r>
          </a:p>
          <a:p>
            <a:pPr lvl="1"/>
            <a:r>
              <a:rPr lang="en-US" dirty="0" smtClean="0"/>
              <a:t>Ex: When did you graduate high school? </a:t>
            </a:r>
          </a:p>
          <a:p>
            <a:pPr lvl="1"/>
            <a:endParaRPr lang="en-US" dirty="0"/>
          </a:p>
        </p:txBody>
      </p:sp>
    </p:spTree>
    <p:extLst>
      <p:ext uri="{BB962C8B-B14F-4D97-AF65-F5344CB8AC3E}">
        <p14:creationId xmlns:p14="http://schemas.microsoft.com/office/powerpoint/2010/main" val="1621572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can’t ask</a:t>
            </a:r>
            <a:endParaRPr lang="en-US" dirty="0"/>
          </a:p>
        </p:txBody>
      </p:sp>
      <p:sp>
        <p:nvSpPr>
          <p:cNvPr id="3" name="Content Placeholder 2"/>
          <p:cNvSpPr>
            <a:spLocks noGrp="1"/>
          </p:cNvSpPr>
          <p:nvPr>
            <p:ph idx="1"/>
          </p:nvPr>
        </p:nvSpPr>
        <p:spPr/>
        <p:txBody>
          <a:bodyPr>
            <a:normAutofit lnSpcReduction="10000"/>
          </a:bodyPr>
          <a:lstStyle/>
          <a:p>
            <a:r>
              <a:rPr lang="en-US" dirty="0" smtClean="0"/>
              <a:t>Disability, health, or sick leave from previous job</a:t>
            </a:r>
          </a:p>
          <a:p>
            <a:pPr lvl="1"/>
            <a:r>
              <a:rPr lang="en-US" dirty="0" smtClean="0"/>
              <a:t>What is the nature of your disability?</a:t>
            </a:r>
          </a:p>
          <a:p>
            <a:pPr lvl="1"/>
            <a:r>
              <a:rPr lang="en-US" dirty="0" smtClean="0"/>
              <a:t>Do you have [insert terminal illness here]? </a:t>
            </a:r>
          </a:p>
          <a:p>
            <a:pPr lvl="1"/>
            <a:r>
              <a:rPr lang="en-US" dirty="0" smtClean="0"/>
              <a:t>How much sick leave did you take at your last position?</a:t>
            </a:r>
          </a:p>
          <a:p>
            <a:pPr lvl="1"/>
            <a:endParaRPr lang="en-US" dirty="0"/>
          </a:p>
          <a:p>
            <a:r>
              <a:rPr lang="en-US" dirty="0" smtClean="0"/>
              <a:t>Criminal activity</a:t>
            </a:r>
          </a:p>
          <a:p>
            <a:pPr lvl="1"/>
            <a:r>
              <a:rPr lang="en-US" sz="2200" dirty="0" smtClean="0"/>
              <a:t>Have you ever been convicted of a crime?</a:t>
            </a:r>
          </a:p>
          <a:p>
            <a:pPr lvl="1"/>
            <a:r>
              <a:rPr lang="en-US" sz="2200" dirty="0" smtClean="0"/>
              <a:t>Have you ever participated in a 12-step program?</a:t>
            </a:r>
          </a:p>
          <a:p>
            <a:r>
              <a:rPr lang="en-US" dirty="0" smtClean="0"/>
              <a:t>Military </a:t>
            </a:r>
          </a:p>
          <a:p>
            <a:pPr lvl="1"/>
            <a:r>
              <a:rPr lang="en-US" dirty="0" smtClean="0"/>
              <a:t>Were you honorably discharged?</a:t>
            </a:r>
          </a:p>
          <a:p>
            <a:pPr lvl="1"/>
            <a:r>
              <a:rPr lang="en-US" dirty="0" smtClean="0"/>
              <a:t>Are you in the National Reserves?</a:t>
            </a:r>
          </a:p>
          <a:p>
            <a:pPr marL="228600" lvl="1" indent="0">
              <a:buNone/>
            </a:pPr>
            <a:endParaRPr lang="en-US" sz="2200" dirty="0" smtClean="0"/>
          </a:p>
          <a:p>
            <a:pPr marL="228600" lvl="1" indent="0">
              <a:buNone/>
            </a:pPr>
            <a:endParaRPr lang="en-US" sz="2200" dirty="0" smtClean="0"/>
          </a:p>
          <a:p>
            <a:pPr lvl="1"/>
            <a:endParaRPr lang="en-US" dirty="0" smtClean="0"/>
          </a:p>
        </p:txBody>
      </p:sp>
    </p:spTree>
    <p:extLst>
      <p:ext uri="{BB962C8B-B14F-4D97-AF65-F5344CB8AC3E}">
        <p14:creationId xmlns:p14="http://schemas.microsoft.com/office/powerpoint/2010/main" val="1662422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can’t ask</a:t>
            </a:r>
            <a:endParaRPr lang="en-US" dirty="0"/>
          </a:p>
        </p:txBody>
      </p:sp>
      <p:sp>
        <p:nvSpPr>
          <p:cNvPr id="3" name="Content Placeholder 2"/>
          <p:cNvSpPr>
            <a:spLocks noGrp="1"/>
          </p:cNvSpPr>
          <p:nvPr>
            <p:ph idx="1"/>
          </p:nvPr>
        </p:nvSpPr>
        <p:spPr/>
        <p:txBody>
          <a:bodyPr/>
          <a:lstStyle/>
          <a:p>
            <a:r>
              <a:rPr lang="en-US" dirty="0" smtClean="0"/>
              <a:t>Financial</a:t>
            </a:r>
          </a:p>
          <a:p>
            <a:pPr lvl="1"/>
            <a:r>
              <a:rPr lang="en-US" dirty="0" smtClean="0"/>
              <a:t>Ex.: Do you have any outstanding loans? </a:t>
            </a:r>
          </a:p>
          <a:p>
            <a:pPr lvl="1"/>
            <a:r>
              <a:rPr lang="en-US" dirty="0" smtClean="0"/>
              <a:t>Have you ever had your wages garnished?</a:t>
            </a:r>
          </a:p>
          <a:p>
            <a:r>
              <a:rPr lang="en-US" dirty="0" smtClean="0"/>
              <a:t>Residential</a:t>
            </a:r>
          </a:p>
          <a:p>
            <a:pPr lvl="1"/>
            <a:r>
              <a:rPr lang="en-US" dirty="0" smtClean="0"/>
              <a:t>Do you own or rent?</a:t>
            </a:r>
          </a:p>
          <a:p>
            <a:pPr lvl="1"/>
            <a:r>
              <a:rPr lang="en-US" dirty="0" smtClean="0"/>
              <a:t>How long have you been at your current address?</a:t>
            </a:r>
          </a:p>
          <a:p>
            <a:r>
              <a:rPr lang="en-US" dirty="0" smtClean="0"/>
              <a:t>Unions</a:t>
            </a:r>
          </a:p>
          <a:p>
            <a:pPr lvl="1"/>
            <a:r>
              <a:rPr lang="en-US" dirty="0" smtClean="0"/>
              <a:t>Are you for or against unions? </a:t>
            </a:r>
          </a:p>
        </p:txBody>
      </p:sp>
    </p:spTree>
    <p:extLst>
      <p:ext uri="{BB962C8B-B14F-4D97-AF65-F5344CB8AC3E}">
        <p14:creationId xmlns:p14="http://schemas.microsoft.com/office/powerpoint/2010/main" val="3523045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can ask</a:t>
            </a:r>
            <a:endParaRPr lang="en-US" dirty="0"/>
          </a:p>
        </p:txBody>
      </p:sp>
      <p:sp>
        <p:nvSpPr>
          <p:cNvPr id="3" name="Content Placeholder 2"/>
          <p:cNvSpPr>
            <a:spLocks noGrp="1"/>
          </p:cNvSpPr>
          <p:nvPr>
            <p:ph idx="1"/>
          </p:nvPr>
        </p:nvSpPr>
        <p:spPr>
          <a:xfrm>
            <a:off x="203200" y="2011680"/>
            <a:ext cx="11785599" cy="4673600"/>
          </a:xfrm>
        </p:spPr>
        <p:txBody>
          <a:bodyPr/>
          <a:lstStyle/>
          <a:p>
            <a:r>
              <a:rPr lang="en-US" dirty="0" smtClean="0"/>
              <a:t>Questions that have a bearing on the job description and the type of work the hired employee will be performing</a:t>
            </a:r>
          </a:p>
          <a:p>
            <a:r>
              <a:rPr lang="en-US" dirty="0" smtClean="0"/>
              <a:t>Examples</a:t>
            </a:r>
          </a:p>
          <a:p>
            <a:pPr lvl="1"/>
            <a:r>
              <a:rPr lang="en-US" dirty="0" smtClean="0"/>
              <a:t>Are you will to relocate? (instead of question about marital status)</a:t>
            </a:r>
          </a:p>
          <a:p>
            <a:pPr lvl="1"/>
            <a:r>
              <a:rPr lang="en-US" dirty="0" smtClean="0"/>
              <a:t>Are you able to lift a 25-pound weight (if applicable)? (instead of direct questioning about height or weight)</a:t>
            </a:r>
          </a:p>
          <a:p>
            <a:pPr lvl="1"/>
            <a:r>
              <a:rPr lang="en-US" dirty="0" smtClean="0"/>
              <a:t>Are there specific times you cannot work? (instead of asking about pregnancy status)</a:t>
            </a:r>
          </a:p>
          <a:p>
            <a:pPr lvl="1"/>
            <a:r>
              <a:rPr lang="en-US" dirty="0" smtClean="0"/>
              <a:t>Are there any dates you will need off? (instead of asking religious affiliation or National Reserve status)</a:t>
            </a:r>
          </a:p>
          <a:p>
            <a:pPr lvl="1"/>
            <a:r>
              <a:rPr lang="en-US" dirty="0" smtClean="0"/>
              <a:t>Are you authorized to work in the United States? (instead of asking if they are a U.S. citizen)</a:t>
            </a:r>
          </a:p>
          <a:p>
            <a:pPr lvl="1"/>
            <a:r>
              <a:rPr lang="en-US" dirty="0" smtClean="0"/>
              <a:t>Can you meet the attendance requirements? (instead of asking directly about any disability)</a:t>
            </a:r>
          </a:p>
          <a:p>
            <a:pPr lvl="1"/>
            <a:endParaRPr lang="en-US" dirty="0" smtClean="0"/>
          </a:p>
          <a:p>
            <a:endParaRPr lang="en-US" dirty="0"/>
          </a:p>
        </p:txBody>
      </p:sp>
    </p:spTree>
    <p:extLst>
      <p:ext uri="{BB962C8B-B14F-4D97-AF65-F5344CB8AC3E}">
        <p14:creationId xmlns:p14="http://schemas.microsoft.com/office/powerpoint/2010/main" val="9288170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docProps/app.xml><?xml version="1.0" encoding="utf-8"?>
<Properties xmlns="http://schemas.openxmlformats.org/officeDocument/2006/extended-properties" xmlns:vt="http://schemas.openxmlformats.org/officeDocument/2006/docPropsVTypes">
  <Template>TM03090430[[fn=Banded]]</Template>
  <TotalTime>2441</TotalTime>
  <Words>1437</Words>
  <Application>Microsoft Office PowerPoint</Application>
  <PresentationFormat>Widescreen</PresentationFormat>
  <Paragraphs>110</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Corbel</vt:lpstr>
      <vt:lpstr>Wingdings</vt:lpstr>
      <vt:lpstr>Banded</vt:lpstr>
      <vt:lpstr>Finding the Right Fit</vt:lpstr>
      <vt:lpstr>overview</vt:lpstr>
      <vt:lpstr>Legal disclaimer(s)</vt:lpstr>
      <vt:lpstr>How to make your hr office love you</vt:lpstr>
      <vt:lpstr>Be prepared (remix)</vt:lpstr>
      <vt:lpstr>what you can’t ask</vt:lpstr>
      <vt:lpstr>What you can’t ask</vt:lpstr>
      <vt:lpstr>What you can’t ask</vt:lpstr>
      <vt:lpstr>What you can ask</vt:lpstr>
      <vt:lpstr>What you should ask</vt:lpstr>
      <vt:lpstr>To snoop or not to snoop?</vt:lpstr>
      <vt:lpstr>Confirm awesomeness: theirS</vt:lpstr>
      <vt:lpstr>Confirm awesomeness: yours</vt:lpstr>
      <vt:lpstr>Practice!</vt:lpstr>
      <vt:lpstr>resources</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Finding the Right Fit</dc:title>
  <dc:creator>Griffin, Melanie</dc:creator>
  <cp:lastModifiedBy>Griffin, Melanie</cp:lastModifiedBy>
  <cp:revision>30</cp:revision>
  <dcterms:created xsi:type="dcterms:W3CDTF">2016-11-07T21:21:15Z</dcterms:created>
  <dcterms:modified xsi:type="dcterms:W3CDTF">2016-11-16T17:31:47Z</dcterms:modified>
</cp:coreProperties>
</file>